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0691800" cx="7559675"/>
  <p:notesSz cx="6858000" cy="9144000"/>
  <p:embeddedFontLs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jYPsmWmVxEjIrJoxjc/xIllzCk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5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fde2bf2fd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g2fde2bf2fd4_0_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1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0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3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2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5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4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6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doi.org/10.5281/zenodo.556848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zenodo.org/doi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Relationship Id="rId6" Type="http://schemas.openxmlformats.org/officeDocument/2006/relationships/hyperlink" Target="https://doi.org/10.5281/zenodo.5568482" TargetMode="External"/><Relationship Id="rId7" Type="http://schemas.openxmlformats.org/officeDocument/2006/relationships/hyperlink" Target="https://sparceurope.org/" TargetMode="External"/><Relationship Id="rId8" Type="http://schemas.openxmlformats.org/officeDocument/2006/relationships/hyperlink" Target="https://creativecommons.org/licenses/by/4.0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985975" y="699875"/>
            <a:ext cx="3513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ZÁKLADY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69401" y="6006100"/>
            <a:ext cx="6418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DE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Použite naše šablóny na propagáciu otvoreného vzdelávania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570907" y="4137825"/>
            <a:ext cx="64182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NÁSTROJOV ENOEL </a:t>
            </a: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02762" y="85162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88869" y="7661964"/>
            <a:ext cx="3379258" cy="9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p10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0"/>
          <p:cNvSpPr txBox="1"/>
          <p:nvPr/>
        </p:nvSpPr>
        <p:spPr>
          <a:xfrm>
            <a:off x="460800" y="4019975"/>
            <a:ext cx="60129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10"/>
          <p:cNvSpPr txBox="1"/>
          <p:nvPr/>
        </p:nvSpPr>
        <p:spPr>
          <a:xfrm>
            <a:off x="425125" y="4470250"/>
            <a:ext cx="5667600" cy="52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Umožňujú úspory z rozsahu: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 sú zadarmo online, cenovo dostupné v tlačenej podobe, môžu byť uložené navždy a ľahko sa aktualizujú. Prostriedky, ktoré by sa inak minuli na nákup učebníc, sa môžu presmerovať na technológie, zlepšenie výučby alebo zníženie dlhu.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Podporujú rozvoj zamestnancov vzdelávacích inštitúcií: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Zlepšenie prístupu, využívanie OVZ a vzájomná výmena skúseností so zamestnancami iných škôl sa zintenzívňuje spolu so zvyšovaním kvality vzdelávacích materiálov.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Najefektívnejšie využívajú verejné financie: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pochádzajúce z verejného financovania sa využívajú na vytváranie verejne dostupných poznatkov a zdieľajú sa prierezovo prostredníctvom viacerých inštitúcií pri znížených dodatočných nákladoch.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Podporujú vlastnú propagáciu: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Verejný obraz inštitúcie môže do veľkej miery profitovať z jej zdieľaných a opätovne používaných kvalitných OVZ.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Podporujú medzinárodnú spoluprácu: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Práca s OVZ zvyšuje viditeľnosť inštitúcie a prispieva k budovaniu dobrého mena na medzinárodnej úrovni prostredníctvom aktívnych spoluprác s inými inštitúciami na celom svete.</a:t>
            </a:r>
            <a:endParaRPr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p10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1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1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4" name="Google Shape;23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1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p11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1"/>
          <p:cNvSpPr txBox="1"/>
          <p:nvPr/>
        </p:nvSpPr>
        <p:spPr>
          <a:xfrm>
            <a:off x="460800" y="4019975"/>
            <a:ext cx="60129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Google Shape;239;p11"/>
          <p:cNvSpPr txBox="1"/>
          <p:nvPr/>
        </p:nvSpPr>
        <p:spPr>
          <a:xfrm>
            <a:off x="501325" y="4815825"/>
            <a:ext cx="5122800" cy="26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Uľahčujú nábor študentov: </a:t>
            </a:r>
            <a:r>
              <a:rPr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používanie OVZ zvyšuje účasť na vysokoškolskom vzdelávaní vďaka zvýšeniu prístupu pre študentov, ktorí sa rozhodujú na základe kvality ponúkaných vzdelávacích materiálov.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Živia kontakt s absolventmi: </a:t>
            </a:r>
            <a:r>
              <a:rPr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Ponuka kvalitných OVZ absolventom pomáha inštitúcii udržať si s nimi aktívne spojenie.</a:t>
            </a:r>
            <a:endParaRPr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Google Shape;240;p11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2"/>
          <p:cNvSpPr txBox="1"/>
          <p:nvPr/>
        </p:nvSpPr>
        <p:spPr>
          <a:xfrm>
            <a:off x="416100" y="2099900"/>
            <a:ext cx="6842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Z Odporúčania</a:t>
            </a:r>
            <a:r>
              <a:rPr b="1"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UNESCO o otvorených vzdelávacích zdrojoch </a:t>
            </a: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p12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2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2"/>
          <p:cNvSpPr txBox="1"/>
          <p:nvPr/>
        </p:nvSpPr>
        <p:spPr>
          <a:xfrm>
            <a:off x="1915200" y="3942150"/>
            <a:ext cx="58797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Google Shape;256;p12"/>
          <p:cNvSpPr txBox="1"/>
          <p:nvPr/>
        </p:nvSpPr>
        <p:spPr>
          <a:xfrm>
            <a:off x="1873100" y="4445200"/>
            <a:ext cx="5313600" cy="51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Odomykajú informácie: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sa môžu zdieľať vo veľkom rozsahu pre všetkých záujemcov, odomknutím vzdelávacích zdrojov prostredníctvom verejných licencií.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Prenášajú vedomosti: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Vzdelávacie zdroje vytvorené s prispením verejných financií sú dostupné verejnosti, opätovne použiteľné a zdielateľné.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celoživotné vzdelávanie: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Udržiavanie svojich vedomostí „na tepe doby“ a poskytovanie nepretržitého vzdelávania je čoraz dostupnejšie pre každého, čím sa preklenuje priestor medzi formálnymi, praktickými a neformálnymi otvorenými príležitosťami na vzdelanie.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Posilnenie rovnosti: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uľahčujú poskytovanie rovnako kvalitných vedomostí všetkým bez ohľadu na ich sociálne a ekonomické postavenie.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diverzitu a inkluzívnosť: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ľahko zdieľajú a sú dostupné cez internet, čo z nich robí skvelý nástroj na objavovanie a oboznamovanie sa s rôznymi uhlami pohľadu.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Posilňujú občiansku vedu: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môže tvoriť každý a dostupnosť materiálov uľahčuje ľuďom pokračovanie v získavaní ďalších vedomostí.</a:t>
            </a:r>
            <a:endParaRPr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Google Shape;257;p12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3"/>
          <p:cNvSpPr/>
          <p:nvPr/>
        </p:nvSpPr>
        <p:spPr>
          <a:xfrm>
            <a:off x="182325" y="3899650"/>
            <a:ext cx="7228200" cy="58200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3"/>
          <p:cNvSpPr txBox="1"/>
          <p:nvPr/>
        </p:nvSpPr>
        <p:spPr>
          <a:xfrm>
            <a:off x="416100" y="2099900"/>
            <a:ext cx="6842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 </a:t>
            </a: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p13"/>
          <p:cNvSpPr/>
          <p:nvPr/>
        </p:nvSpPr>
        <p:spPr>
          <a:xfrm>
            <a:off x="-11706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3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3"/>
          <p:cNvSpPr txBox="1"/>
          <p:nvPr/>
        </p:nvSpPr>
        <p:spPr>
          <a:xfrm>
            <a:off x="1915200" y="3942150"/>
            <a:ext cx="58797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Google Shape;273;p13"/>
          <p:cNvSpPr txBox="1"/>
          <p:nvPr/>
        </p:nvSpPr>
        <p:spPr>
          <a:xfrm>
            <a:off x="2052925" y="4758300"/>
            <a:ext cx="4841700" cy="3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Zvyšovanie kvality: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Každý môže podporiť zvýšenie kvality OVZ jednoduchým položením otázok na objasnenie. Bez prístupu ku zdrojom nevzniknú otázky, bez otázok nevzniknú pochybnosti, bez pochybností nemôže dôjsť ku zlepšeniu.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obzory za hranice: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predstavujú skvelý spôsob ako zdieľať znalosti cez hranice a zároveň umožňujú funkčné prispôsobenia pre miestne komunity.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Google Shape;274;p13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4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4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14"/>
          <p:cNvSpPr txBox="1"/>
          <p:nvPr/>
        </p:nvSpPr>
        <p:spPr>
          <a:xfrm>
            <a:off x="493200" y="20009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14"/>
          <p:cNvSpPr txBox="1"/>
          <p:nvPr/>
        </p:nvSpPr>
        <p:spPr>
          <a:xfrm>
            <a:off x="1526075" y="4129000"/>
            <a:ext cx="5884500" cy="55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profesijný rozvoj: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Zapojenie sa do správy OVZ a otvoreného vzdelávania v rámci knižnice, inštitúcie, na národnej alebo medzinárodnej úrovni možno využiť ako príležitosť na profesijný rozvoj a cestu rastu mimo „tradičných“ alebo etablovanejších odborností knihovníctva (napr. budovanie zbierok, metadáta atď.).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Prinášajú uznanie knihovníkov ako cenných partnerov: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Vďaka svojim odborným znalostiam v oblasti otvorenej pedagogiky a otvorených licencií sú knihovníci uznávaní pedagógmi a výskumníkmi ako dôveryhodní partneri pri hľadaní, prispôsobovaní a vytváraní spoľahlivých vzdelávacích zdrojov.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Rozvíjajú synergie s otvorenou vedou: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Otvorená veda a otvorené vzdelávanie sú často oddelené a vedomosti o nich majú rôzni odborníci. Knihovníci môžu tieto dve oblasti prepojiť holistickejším prístupom k otvorenosti, čím podporia otvorenú kultúru v rámci inštitúcie/akademickej komunity.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 a zdieľanie znalostí: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Knihovníci zohrávajú zásadnú úlohu pri uľahčovaní spolupráce prostredníctvom kurátorstva otvorených zdrojov, organizovania školení a workshopov na témy otvoreného vzdelávania a podpory komunít praxe v oblasti otvoreného vzdelávania, čím tiež rozširujú vlastné siete pracovných kontaktov.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Znižujú náklady: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Šetria rozpočty knižníc na nákup drahých a obmedzujúcich licencií na komerčné publikácie, a to aj pri poskytovaní poradenstva učiteľom a študentom v oblasti alternatív OVZ ku klasickej literatúre. Tento prínos prispieva k prechodu knižníc a univerzít na otvorený prístup, ktorý je z dlhodobého hľadiska nevyhnutný.</a:t>
            </a:r>
            <a:endParaRPr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14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4"/>
          <p:cNvSpPr txBox="1"/>
          <p:nvPr/>
        </p:nvSpPr>
        <p:spPr>
          <a:xfrm>
            <a:off x="1527600" y="3715175"/>
            <a:ext cx="62310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9" name="Google Shape;289;p14"/>
          <p:cNvSpPr txBox="1"/>
          <p:nvPr/>
        </p:nvSpPr>
        <p:spPr>
          <a:xfrm>
            <a:off x="2357725" y="3070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5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15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5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8" name="Google Shape;29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15"/>
          <p:cNvSpPr txBox="1"/>
          <p:nvPr/>
        </p:nvSpPr>
        <p:spPr>
          <a:xfrm>
            <a:off x="493200" y="20009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5"/>
          <p:cNvSpPr txBox="1"/>
          <p:nvPr/>
        </p:nvSpPr>
        <p:spPr>
          <a:xfrm>
            <a:off x="1526075" y="4129000"/>
            <a:ext cx="5884500" cy="52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Lákajú nových knihovníkov do profesie: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Silné prepojenie medzi otvoreným vzdelávaním a sociálnou spravodlivosťou robí z knihovníctva atraktívnu kariérnu voľbu pre začínajúcich odborníkov a nové generácie knihovníkov.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uznanie: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Tvorcovia a podporovatelia OVZ získavajú celosvetovú reputáciu vďaka svojim dielam, ktoré obhajujú otvorenosť a ďalšie univerzálne hodnoty. Už teraz rešpektovaná úloha knihovníkov/informačných špecialistov ako kurátorov vzdelávacích materiálov sa vďaka ovorenému vzdelávaniu stáva ešte významnejšou.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Zvyšujú vplyv a dosah: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Pomáhajú rozšíriť dosah a vplyv knihovníkov za hranice ich vlastnej inštitúcie.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Prispievajú k dosiahnutiu cieľov trvalo udržateľného rozvoja: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Pomáhajú konkrétnejšie a merateľnejšie prispieť k dosiahnutiu cieľov trvalo udržateľného rozvoja.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Pomáhajú k súladu so stratégiou EDI (equality, diversity, inclusion - rovnosť, rozmanitosť, inklúzia):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Knihovníci využívajú otvorené vzdelávanie ako strategický nástroj na presadzovanie cieľov v oblasti rovnosti, rozmanitosti a inklúzie, čím zabezpečujú, aby bolo vzdelávacie prostredie prístupné a inkluzívne pre všetkých.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kolegialitu a vzájomnosť: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Knihovníci rozvíjajú celoživotné vzdelávanie poskytovaním rozmanitých vzdelávacích príležitostí a posilňovaním vzájomnej podpory v rámci svojich komunít.</a:t>
            </a:r>
            <a:endParaRPr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p15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5"/>
          <p:cNvSpPr txBox="1"/>
          <p:nvPr/>
        </p:nvSpPr>
        <p:spPr>
          <a:xfrm>
            <a:off x="1527600" y="3715175"/>
            <a:ext cx="62310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-DE" sz="18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p15"/>
          <p:cNvSpPr txBox="1"/>
          <p:nvPr/>
        </p:nvSpPr>
        <p:spPr>
          <a:xfrm>
            <a:off x="2357725" y="3070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2fde2bf2fd4_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2fde2bf2fd4_0_3"/>
          <p:cNvSpPr txBox="1"/>
          <p:nvPr/>
        </p:nvSpPr>
        <p:spPr>
          <a:xfrm>
            <a:off x="570907" y="4137825"/>
            <a:ext cx="6418200" cy="16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-DE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NÁSTROJOV ENOEL </a:t>
            </a: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1" name="Google Shape;311;g2fde2bf2fd4_0_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5162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g2fde2bf2fd4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6619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2fde2bf2fd4_0_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g2fde2bf2fd4_0_3"/>
          <p:cNvSpPr txBox="1"/>
          <p:nvPr/>
        </p:nvSpPr>
        <p:spPr>
          <a:xfrm>
            <a:off x="178700" y="5789825"/>
            <a:ext cx="7270800" cy="17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DE" sz="1200">
                <a:latin typeface="Open Sans"/>
                <a:ea typeface="Open Sans"/>
                <a:cs typeface="Open Sans"/>
                <a:sym typeface="Open Sans"/>
              </a:rPr>
              <a:t>Slovak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</a:t>
            </a:r>
            <a:r>
              <a:rPr lang="en-DE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-DE" sz="12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-DE" sz="12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-DE" sz="12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2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-DE" sz="12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-DE" sz="12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2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200">
                <a:latin typeface="Open Sans"/>
                <a:ea typeface="Open Sans"/>
                <a:cs typeface="Open Sans"/>
                <a:sym typeface="Open Sans"/>
              </a:rPr>
              <a:t>Slovak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-DE" sz="1200">
                <a:latin typeface="Open Sans"/>
                <a:ea typeface="Open Sans"/>
                <a:cs typeface="Open Sans"/>
                <a:sym typeface="Open Sans"/>
              </a:rPr>
              <a:t>Zuzana Stožická 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</a:t>
            </a:r>
            <a:r>
              <a:rPr lang="en-DE" sz="1200">
                <a:latin typeface="Open Sans"/>
                <a:ea typeface="Open Sans"/>
                <a:cs typeface="Open Sans"/>
                <a:sym typeface="Open Sans"/>
              </a:rPr>
              <a:t>Slovak </a:t>
            </a:r>
            <a:r>
              <a:rPr b="0" i="0" lang="en-DE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5" name="Google Shape;315;g2fde2bf2fd4_0_3"/>
          <p:cNvSpPr txBox="1"/>
          <p:nvPr/>
        </p:nvSpPr>
        <p:spPr>
          <a:xfrm>
            <a:off x="985975" y="699875"/>
            <a:ext cx="3513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ZÁKLADY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443400" y="1637100"/>
            <a:ext cx="6643200" cy="8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Toto je sada nástrojov (snímok prezentácie, letákov a kariet) pripravených združením Európska sieť knihovníkov za otvorené vzdelávanie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-</a:t>
            </a:r>
            <a:r>
              <a:rPr lang="en-DE" sz="1600">
                <a:solidFill>
                  <a:schemeClr val="dk1"/>
                </a:solidFill>
              </a:rPr>
              <a:t> </a:t>
            </a:r>
            <a:r>
              <a:rPr lang="en-DE" sz="16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Táto sada nástrojov si kladie za cieľ pomôcť zvýšiť povedomie o význame otvoreného vzdelávania a poukazuje na jeho prínos pre študentov, pedagógov, inštitúcie, spoločnosť a knihovníkov.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Tento súbor obsahuje šablóny pre </a:t>
            </a: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letáky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Môžete použiť šablóny v nezmenenom stave, alebo sa môžete rozhodnúť prispôsobiť ich svojim špecifickým potrebám.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 používate šablónu bez adaptácie,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jednoducho si stiahnite celý súbor alebo jednotlivé snímky, ktoré chcete použiť.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 chcete šablónu prispôsobiť svojim potrebám, postupujte nasledovne:</a:t>
            </a:r>
            <a:endParaRPr b="1"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Stiahnite si do počítača nástroj, ktorý chcete použiť,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Prispôsobte ho svojim potrebám (pridajte logo svojej organizácie, urobte zmeny, ktoré považujete za vhodné)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Ubezpečte sa, že adaptovaná verzia obsahuje poznámku: „Toto dielo je odvodeným dielom z [názov súboru (napríklad Slovak_2. OE benefits - ENOEL leaflets)] [odkaz na pôvodný zdroj: </a:t>
            </a:r>
            <a:r>
              <a:rPr lang="en-DE" sz="12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od združenia </a:t>
            </a:r>
            <a:r>
              <a:rPr lang="en-DE" sz="12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DE" sz="12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Nižšie nájdete krátky opis organizácie súboru a odporúčania na použitie jednotlivých strán. Sú to len návrhy. Povzbudzujeme Vás, aby ste si vybrali a vytvorili nástroje na mieru svojim potrebám.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Snímka 3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Vám dáva príklad, ako môže byť šablóna adaptovaná, vrátane umiestnenia loga Vašej organizácie a vyhlásenia o autorstve a licencii.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Snímky 4-15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ukazujú prínosy otvoreného vzdelávania pre štyri rôzne skupiny: študentov (žlté pozadie), pedagógov (oranžové pozadie), inštitúcie (tyrkysové pozadie), pre všetkých (biele pozadie) a pre knihovníkov (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svetlo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modré pozadie). Môžete ich použiť na oslovenie týchto špecifických aktérov.</a:t>
            </a:r>
            <a:endParaRPr sz="1200">
              <a:solidFill>
                <a:schemeClr val="dk1"/>
              </a:solidFill>
              <a:highlight>
                <a:srgbClr val="00FFFF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Úvodné snímky pre každú skupinu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(snímky 4, 7, 10, 12, 14) ukazujú, čo ENOEL považuje za kľúčový prínos pre každú skupinu. Ostatné snímky v každej skupine uvádzajú ďalšie prínosy (snímky 5-6 pre študentov, 8-9 pre pedagógov, 11 pre inštitúcie, 13 pre všetkých a 15 pre knihovníkov). </a:t>
            </a:r>
            <a:endParaRPr b="0" i="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"/>
          <p:cNvSpPr txBox="1"/>
          <p:nvPr/>
        </p:nvSpPr>
        <p:spPr>
          <a:xfrm>
            <a:off x="591700" y="4047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2502650" y="829475"/>
            <a:ext cx="43623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Vitajte v sade nástrojov Výhody otvoreného vzdelávania!</a:t>
            </a:r>
            <a:r>
              <a:rPr lang="en-DE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DE">
                <a:latin typeface="Calibri"/>
                <a:ea typeface="Calibri"/>
                <a:cs typeface="Calibri"/>
                <a:sym typeface="Calibri"/>
              </a:rPr>
              <a:t>vaše logo tu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3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inými aktérm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p3"/>
          <p:cNvSpPr/>
          <p:nvPr/>
        </p:nvSpPr>
        <p:spPr>
          <a:xfrm>
            <a:off x="6309275" y="895537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493200" y="2786975"/>
            <a:ext cx="1902900" cy="9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Toto dielo ja odvodeným dielom </a:t>
            </a:r>
            <a:r>
              <a:rPr lang="en-DE" sz="900">
                <a:latin typeface="Open Sans"/>
                <a:ea typeface="Open Sans"/>
                <a:cs typeface="Open Sans"/>
                <a:sym typeface="Open Sans"/>
              </a:rPr>
              <a:t>z 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“Slovak_</a:t>
            </a:r>
            <a:r>
              <a:rPr b="0" i="0" lang="en-DE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2. OE Benefits - ENOEL leaflets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”,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DE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https://doi.org/10.5281/zenodo.5568482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DE" sz="900">
                <a:latin typeface="Open Sans"/>
                <a:ea typeface="Open Sans"/>
                <a:cs typeface="Open Sans"/>
                <a:sym typeface="Open Sans"/>
              </a:rPr>
              <a:t>od združenia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3"/>
          <p:cNvSpPr/>
          <p:nvPr/>
        </p:nvSpPr>
        <p:spPr>
          <a:xfrm>
            <a:off x="2558650" y="30359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6070500" y="8191450"/>
            <a:ext cx="1232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FF0000"/>
                </a:solidFill>
              </a:rPr>
              <a:t>Pridajte logo svojej organizácie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3302350" y="2673625"/>
            <a:ext cx="134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FF0000"/>
                </a:solidFill>
              </a:rPr>
              <a:t>Pridajte vyhlásenie  o autorstve a licencii</a:t>
            </a:r>
            <a:endParaRPr b="1" i="0" sz="15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5095775" y="2610476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FF0000"/>
                </a:solidFill>
              </a:rPr>
              <a:t>PRÍKLAD PRISPÔSOBENIA </a:t>
            </a:r>
            <a:endParaRPr b="1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>
                <a:solidFill>
                  <a:srgbClr val="FF0000"/>
                </a:solidFill>
              </a:rPr>
              <a:t>VAŠÍM POTREBÁM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357375" y="4048400"/>
            <a:ext cx="5628900" cy="56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stálu dostupnosť: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budú môcť pristupovať ku vzdelávacím zdrojom dokonca aj po ukončení kurzov alebo štúdia.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inklúziu: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môžu prispôsobovať, aby odzrkadľovali rôzne profily študentov a rôzne scenáre, čím by riešili potreby inklúzie študentov na rôznych úrovniach.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diverzifikáciu vzdelávania: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dostupné odkiaľkoľvek a kedykoľvek, opakovane (nepodceňme význam opakovania!), prostredníctvom rôznych zariadení a v rôznych formátoch. OVZ tiež podporujú vzdelávanie v neformálnom a menej formálnom prostredí.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celoživotné vzdelávanie: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prístupné všetkým ľuďom v každom veku, kedykoľvek sa niekto chce niečo naučiť alebo sa k niečomu vrátiť a osviežiť si poznatky v pamäti.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Šetria zdroje: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môžu viesť študentov k používaniu starých verzií určitých publikácií - s OVZ tento problém nevzniká.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4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4"/>
          <p:cNvSpPr txBox="1"/>
          <p:nvPr/>
        </p:nvSpPr>
        <p:spPr>
          <a:xfrm>
            <a:off x="357375" y="4048400"/>
            <a:ext cx="5628900" cy="56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stálu dostupnosť: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budú môcť pristupovať ku vzdelávacím zdrojom dokonca aj po ukončení kurzov alebo štúdia.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inklúziu: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môžu prispôsobovať, aby odzrkadľovali rôzne profily študentov a rôzne scenáre, čím by riešili potreby inklúzie študentov na rôznych úrovniach.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diverzifikáciu vzdelávania: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dostupné odkiaľkoľvek a kedykoľvek, opakovane (nepodceňme význam opakovania!), prostredníctvom rôznych zariadení a v rôznych formátoch. OVZ tiež podporujú vzdelávanie v neformálnom a menej formálnom prostredí.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celoživotné vzdelávanie: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prístupné všetkým ľuďom v každom veku, kedykoľvek sa niekto chce niečo naučiť alebo sa k niečomu vrátiť a osviežiť si poznatky v pamäti.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Šetria zdroje: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môžu viesť študentov k používaniu starých verzií určitých publikácií - s OVZ tento problém nevzniká.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4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5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357375" y="4048400"/>
            <a:ext cx="5729100" cy="43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možnosti pre vzdelávanie: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Študenti, ktorí používajú OVZ, majú rovnaké alebo lepšie výsledky ako tí, ktorí používajú tradičné vzdelávacie materiály.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pripravenosť: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môžu byť k dispozícii od samého začiatku kurzov, čo znamená, že s nimi študenti môžu okamžite začať pracovať.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Zlepšujú sa: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umožňujú zvyšovanie kvality a priebežné aktualizácie, čo zároveň s rýchlym šírením zabezpečuje, že informácie v nich sú čerstvé.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Odmeňujú otvorené postupy: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môžu dosiahnuť uznanie ako súčasť autorského tímu a byť ocenení za svoju prácu a zručnosti.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6"/>
          <p:cNvSpPr/>
          <p:nvPr/>
        </p:nvSpPr>
        <p:spPr>
          <a:xfrm>
            <a:off x="2396100" y="2725575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6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6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357375" y="4048400"/>
            <a:ext cx="5729100" cy="45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-DE" sz="18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(viac než len) bezplatnosť: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= bezplatný prístup + povolenia.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Zabezpečiť lepšie vzdelávanie=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zabezpečiť lepšiu budúcnosť (cieľ trvalo udržateľného rozvoja 4: „Zabezpečiť inkluzívne a spravodlivé kvalitné vzdelávanie a podporovať možnosti celoživotného vzdelávania pre všetkých.“)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Zvyšujú porozumenie: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dokážu pristupovať k pojmom a myšlienkam s použitím rôznych zdrojov (napr. zopakovať si tú istú koncepciu vysvetlenú rôznymi spôsobmi).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Spolutvorba: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dávajú študentom príležitosť stať sa partnermi v spoločnom tvorivom procese, čo im prospieva.</a:t>
            </a:r>
            <a:endParaRPr b="0"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6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7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2" name="Google Shape;172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7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7"/>
          <p:cNvSpPr txBox="1"/>
          <p:nvPr/>
        </p:nvSpPr>
        <p:spPr>
          <a:xfrm>
            <a:off x="1860500" y="4586200"/>
            <a:ext cx="5404800" cy="4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adaptáciu: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si môžu (čiastočne alebo úplne) prispôsobiť OVZ, aby vytvorili najlepšiu zmes materiálov pre každú vzdelávaciu príležitosť, čím priebežne zvyšujú kvalitu OVZ.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otvorené vzdelávacie postupy: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OVZ sú študenti intenzívne zapájaní do vzdelávacieho procesu a tvorby vzdelávacích materiálov, čím si ich v podstate pod vedením učiteľa osvojujú.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Budujú dobré meno: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Kvalitné OVZ zlepšujú reputáciu pedagógov na miestnej aj medzinárodnej úrovni, čím im zároveň ponúkajú nové príležitosti na spoluprácu s kolegami z celého sveta.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Znižujú pracovnú záťaž: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nemusia zakaždým odznova „vynachádzať koleso“, môžu znovu použiť zdroje, ktoré už existujú.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Inšpirujú: </a:t>
            </a:r>
            <a:r>
              <a:rPr lang="en-DE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predstavujú cestu, ako sa dostať k novým myšlienkam.</a:t>
            </a:r>
            <a:endParaRPr b="1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7"/>
          <p:cNvSpPr txBox="1"/>
          <p:nvPr/>
        </p:nvSpPr>
        <p:spPr>
          <a:xfrm>
            <a:off x="1835325" y="4003600"/>
            <a:ext cx="7893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</a:t>
            </a: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otvoreného</a:t>
            </a: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vzdelávania pre pedagógov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7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8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8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8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8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8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9" name="Google Shape;189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8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8"/>
          <p:cNvSpPr txBox="1"/>
          <p:nvPr/>
        </p:nvSpPr>
        <p:spPr>
          <a:xfrm>
            <a:off x="1835325" y="4003600"/>
            <a:ext cx="7893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pedagógov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p8"/>
          <p:cNvSpPr txBox="1"/>
          <p:nvPr/>
        </p:nvSpPr>
        <p:spPr>
          <a:xfrm>
            <a:off x="1824250" y="4445550"/>
            <a:ext cx="5412900" cy="5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Podporujte aktívne prístupy: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môžu navrhnúť rôzne praktické stratégie založené na remixovaní/prispôsobovaní OVZ na podporu učenia sa prostredníctvom skúseností.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Rovesnícka spätná väzba, spolupráca študentov a zapojenie odborníkov sa navzájom posilňujú a obohacujú aj pedagógov, vďaka procesu presadzovanému otvorenými licenciami.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inovácie: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ponúkajú príležitosti na zvýšenie kvality vzdelávacích materiálov tým, že umožňujú ostatným stavať na nich a poskytovať konštruktívnu spätnú väzbu.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kontinuitu: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opätovného použitia iniciovaný OVZ zaistí pokračovanie Vašich myšlienok aj po Vašom odchode do dôchodku.</a:t>
            </a:r>
            <a:endParaRPr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8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9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9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9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9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 Odporúčania UNESCO o otvorených vzdelávacích zdrojoch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5" name="Google Shape;205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9"/>
          <p:cNvSpPr/>
          <p:nvPr/>
        </p:nvSpPr>
        <p:spPr>
          <a:xfrm>
            <a:off x="-10971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9"/>
          <p:cNvSpPr txBox="1"/>
          <p:nvPr/>
        </p:nvSpPr>
        <p:spPr>
          <a:xfrm>
            <a:off x="591700" y="633350"/>
            <a:ext cx="14733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en-DE" sz="3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VZ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9"/>
          <p:cNvSpPr txBox="1"/>
          <p:nvPr/>
        </p:nvSpPr>
        <p:spPr>
          <a:xfrm>
            <a:off x="1835325" y="4003600"/>
            <a:ext cx="7893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DE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pedagógov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9"/>
          <p:cNvSpPr txBox="1"/>
          <p:nvPr/>
        </p:nvSpPr>
        <p:spPr>
          <a:xfrm>
            <a:off x="1824250" y="4727875"/>
            <a:ext cx="5368200" cy="47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možnosti: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Učebnice vo forme OVZ rozširujú škálu zdrojov pre pedagógov a môžu garantovať rovnakú alebo vyššiu úroveň kvality ako tradičné učebnice.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Zväčšujú akademickú slobodu: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Verejné licencie na OVZ umožňujú pedagógom pravidelne modifikovať a aktualizovať vzdelávacie zdroje pre svoje kurzy.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 výkladnou skriňou inovácií a kreativity: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Tvorivosť pedagógov môže urobiť pozitívny dojem na potenciálnych študentov a sponzorov, čo pomôže zvýšiť množstvo záujemcov, ktorí sa hlásia na štúdium a prospeje prestíži jednotlivých učiteľov.</a:t>
            </a:r>
            <a:endParaRPr i="0" sz="23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p9"/>
          <p:cNvSpPr txBox="1"/>
          <p:nvPr/>
        </p:nvSpPr>
        <p:spPr>
          <a:xfrm>
            <a:off x="2357725" y="459425"/>
            <a:ext cx="46293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(OVZ, angl.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pen Educational Resources, OER)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vzdelávacie, vyučovacie a výskumné materiály v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akomkoľvek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formáte a na akomkoľvek médiu,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ktoré sa nachádzajú vo verejnej doméne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alebo autorské práva k nim boli uvoľnené pod </a:t>
            </a:r>
            <a:r>
              <a:rPr b="1"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verejnou licenciou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umožňujúcou bezplatný prístup, opätovné použitie, použitie na nový účel, prispôsobenie a ďalšie šírenie inými aktérmi."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